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FADB0-FB3C-488C-83F6-65DF4AEE24C9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A2350D-512D-47ED-A3FF-731EAFB24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4C50B-C880-430E-AD10-0069FEFFCC6D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4E785-AB7A-46B5-ABAD-B43E800F5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6BEA9-6D7E-48DC-A1B5-BBFF1A9EF47E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983D51-CD12-45C6-A47B-3D39BC319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en-US" sz="800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2B3B4-EFAC-4DFF-8B19-E5676CAEFBAC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1ABF54-3BA9-47A1-8A91-0E7FB5237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268F3-FBA2-498E-A831-B64C09ABE31E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5CACA-AA09-4287-A9FF-285AAC685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en-US" sz="800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9B24-A29B-4D0F-8EA8-C39090AE49EB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721E6C-A244-4800-8F77-D740223F0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D16E5-4D87-4D01-8A73-32BFC8740917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35382E-BFF9-4F82-ABF8-AF943A3DE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C9AA8-D3E7-4285-9CB5-2CBE66AE14C1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BACCD7-6E42-46BE-91AA-922B1E0F8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5484-A2D1-431A-B981-9E0DAA21ADB5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AC0F94-F486-492D-A91E-76034922B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21BEE-3B60-4F47-9174-A9EABA68B405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CE5CF2-589D-4D7A-B7D6-2CBB1DB54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3388-BA66-410B-B8A5-C9E2AA2A2E73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17041-335C-4676-BC75-BA227613F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B39D-EB9F-4183-BF49-0E8A19D69329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1CE6BB-132E-4F3A-80BA-21A0D6D11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58E4C-C425-4553-AAD1-E8A94E7FDA59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5D7560-E737-40C9-8E67-297633850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CE4F3-2544-4841-A421-BEBA2B277677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10B917-A9FD-4BB9-96A2-35650A51E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7D9F0-C8F8-4786-998C-B879FECF6180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3F5D-597E-48D8-8B60-699FE19E0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E4F0-6DD5-44E5-965A-81AC04330220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A029AB-E3CD-4E29-9843-460FABE0A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86222-56A0-40EF-9357-40A527DB24CB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FC018-361C-4B7D-99B9-496458003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5213397-E3A8-40CE-86A1-42DBDD253B31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CAF912FE-D570-4929-8B13-7B32101C2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21" r:id="rId7"/>
    <p:sldLayoutId id="2147483731" r:id="rId8"/>
    <p:sldLayoutId id="2147483722" r:id="rId9"/>
    <p:sldLayoutId id="2147483723" r:id="rId10"/>
    <p:sldLayoutId id="2147483732" r:id="rId11"/>
    <p:sldLayoutId id="2147483733" r:id="rId12"/>
    <p:sldLayoutId id="2147483724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5688" y="1828800"/>
            <a:ext cx="7635875" cy="1008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Предмет и задачи математической статистики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2863" y="3714750"/>
            <a:ext cx="7305675" cy="141922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ВНИМАТЕЛЬНО ИЗУЧИТЬ КАЖДЫЙ СЛАЙД, ЗАКОНСПЕКТИРОВАТЬ </a:t>
            </a:r>
            <a:r>
              <a:rPr lang="ru-RU" b="1" u="sng" smtClean="0">
                <a:solidFill>
                  <a:srgbClr val="FF0000"/>
                </a:solidFill>
              </a:rPr>
              <a:t>ТОЛЬКО ТЕКСТ, ВЫДЕЛЕННЫЙ ЗЕЛЁНЫМ ШРИФТОМ</a:t>
            </a:r>
            <a:r>
              <a:rPr lang="ru-RU" smtClean="0">
                <a:solidFill>
                  <a:srgbClr val="FF0000"/>
                </a:solidFill>
              </a:rPr>
              <a:t>!!!</a:t>
            </a:r>
          </a:p>
        </p:txBody>
      </p:sp>
      <p:pic>
        <p:nvPicPr>
          <p:cNvPr id="15364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536575"/>
            <a:ext cx="11239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0100" y="1490663"/>
            <a:ext cx="8758238" cy="4129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решаются следующие в порядке сложности и важности задачи: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явлений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есть, упорядочение поступившего статистического материала, представление его в наиболее удобном для обозрения и анализа виде (таблицы, графики).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и прогноз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есть приближённая оценка характеристик на основании статистических данных. Например, приближённая оценка математического ожидания и дисперсии наблюдаемой случайной величины и определение погрешностей этих оценок.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defRPr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Выработка оптимальных решений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Например, определение числа опытов n, достаточного для того, чтобы ошибка от замены теоретических числовых характеристик их экспериментальными оценками не превышала заданного значения.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738188" y="706438"/>
            <a:ext cx="10331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связи с этим </a:t>
            </a: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возникает задача проверки правдоподобия гипотез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параметрах распределения и о законах распределения случайной величины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решением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которой является возможность </a:t>
            </a: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сделать один из выводов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28600" eaLnBrk="1" hangingPunct="1">
              <a:lnSpc>
                <a:spcPct val="107000"/>
              </a:lnSpc>
              <a:buFont typeface="Times New Roman" pitchFamily="18" charset="0"/>
              <a:buChar char="-"/>
            </a:pP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отбросить гипотезу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как </a:t>
            </a: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противоречащую опытным данным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28600" eaLnBrk="1" hangingPunct="1">
              <a:lnSpc>
                <a:spcPct val="107000"/>
              </a:lnSpc>
              <a:spcAft>
                <a:spcPts val="800"/>
              </a:spcAft>
              <a:buFont typeface="Times New Roman" pitchFamily="18" charset="0"/>
              <a:buChar char="-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принять гипотезу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считать ее приемлемой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3111500" y="2382838"/>
            <a:ext cx="8262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>
                <a:latin typeface="Times New Roman" pitchFamily="18" charset="0"/>
                <a:ea typeface="Calibri" pitchFamily="34" charset="0"/>
                <a:cs typeface="Calibri" pitchFamily="34" charset="0"/>
              </a:rPr>
              <a:t>Современная математическая</a:t>
            </a:r>
            <a:r>
              <a:rPr lang="ru-RU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b="1">
                <a:latin typeface="Times New Roman" pitchFamily="18" charset="0"/>
                <a:ea typeface="Calibri" pitchFamily="34" charset="0"/>
                <a:cs typeface="Calibri" pitchFamily="34" charset="0"/>
              </a:rPr>
              <a:t>статистика</a:t>
            </a:r>
            <a:r>
              <a:rPr lang="ru-RU">
                <a:latin typeface="Times New Roman" pitchFamily="18" charset="0"/>
                <a:ea typeface="Calibri" pitchFamily="34" charset="0"/>
                <a:cs typeface="Calibri" pitchFamily="34" charset="0"/>
              </a:rPr>
              <a:t> разрабатывает </a:t>
            </a:r>
            <a:r>
              <a:rPr lang="ru-RU" b="1">
                <a:latin typeface="Times New Roman" pitchFamily="18" charset="0"/>
                <a:ea typeface="Calibri" pitchFamily="34" charset="0"/>
                <a:cs typeface="Calibri" pitchFamily="34" charset="0"/>
              </a:rPr>
              <a:t>способы определения числа необходимых испытаний</a:t>
            </a:r>
            <a:r>
              <a:rPr lang="ru-RU">
                <a:latin typeface="Times New Roman" pitchFamily="18" charset="0"/>
                <a:ea typeface="Calibri" pitchFamily="34" charset="0"/>
                <a:cs typeface="Calibri" pitchFamily="34" charset="0"/>
              </a:rPr>
              <a:t> до начала исследования (</a:t>
            </a:r>
            <a:r>
              <a:rPr lang="ru-RU" b="1">
                <a:latin typeface="Times New Roman" pitchFamily="18" charset="0"/>
                <a:ea typeface="Calibri" pitchFamily="34" charset="0"/>
                <a:cs typeface="Calibri" pitchFamily="34" charset="0"/>
              </a:rPr>
              <a:t>планирование эксперимента</a:t>
            </a:r>
            <a:r>
              <a:rPr lang="ru-RU">
                <a:latin typeface="Times New Roman" pitchFamily="18" charset="0"/>
                <a:ea typeface="Calibri" pitchFamily="34" charset="0"/>
                <a:cs typeface="Calibri" pitchFamily="34" charset="0"/>
              </a:rPr>
              <a:t>), в ходе исследования (</a:t>
            </a:r>
            <a:r>
              <a:rPr lang="ru-RU" b="1">
                <a:latin typeface="Times New Roman" pitchFamily="18" charset="0"/>
                <a:ea typeface="Calibri" pitchFamily="34" charset="0"/>
                <a:cs typeface="Calibri" pitchFamily="34" charset="0"/>
              </a:rPr>
              <a:t>последовательный анализ</a:t>
            </a:r>
            <a:r>
              <a:rPr lang="ru-RU">
                <a:latin typeface="Times New Roman" pitchFamily="18" charset="0"/>
                <a:ea typeface="Calibri" pitchFamily="34" charset="0"/>
                <a:cs typeface="Calibri" pitchFamily="34" charset="0"/>
              </a:rPr>
              <a:t>) и решает многие другие задачи. </a:t>
            </a:r>
            <a:endParaRPr lang="ru-RU"/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528638" y="3582988"/>
            <a:ext cx="77009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234950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Современную математическую статистику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определяют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как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науку о принятии решений в условиях неопределенности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50450" y="4862513"/>
            <a:ext cx="2236788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2036763" y="4481513"/>
            <a:ext cx="8823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>
                <a:latin typeface="Times New Roman" pitchFamily="18" charset="0"/>
                <a:ea typeface="Calibri" pitchFamily="34" charset="0"/>
                <a:cs typeface="Calibri" pitchFamily="34" charset="0"/>
              </a:rPr>
              <a:t>Итак, </a:t>
            </a:r>
            <a:r>
              <a:rPr lang="ru-RU" sz="24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задача математической статистики</a:t>
            </a:r>
            <a:r>
              <a:rPr lang="ru-RU" sz="24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состоит </a:t>
            </a:r>
            <a:r>
              <a:rPr lang="ru-RU" sz="24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 создании методов сбора и обработки статистических данных для получения научных и практических выводов</a:t>
            </a:r>
            <a:r>
              <a:rPr lang="ru-RU" sz="24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</a:t>
            </a:r>
            <a:endParaRPr lang="ru-RU" sz="240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657225" y="1290638"/>
            <a:ext cx="106838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зависимости от математической природы</a:t>
            </a:r>
            <a:r>
              <a:rPr lang="ru-RU" sz="28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конкретных результатов наблюдений </a:t>
            </a:r>
            <a:r>
              <a:rPr lang="ru-RU" sz="28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математическая статистика</a:t>
            </a:r>
            <a:r>
              <a:rPr lang="ru-RU" sz="28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делится на </a:t>
            </a:r>
            <a:r>
              <a:rPr lang="ru-RU" sz="28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статистику чисел</a:t>
            </a:r>
            <a:r>
              <a:rPr lang="ru-RU" sz="28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многомерный статистический анализ</a:t>
            </a:r>
            <a:r>
              <a:rPr lang="ru-RU" sz="28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функций</a:t>
            </a:r>
            <a:r>
              <a:rPr lang="ru-RU" sz="28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(процессов) и</a:t>
            </a:r>
            <a:r>
              <a:rPr lang="ru-RU" sz="28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временных рядов</a:t>
            </a:r>
            <a:r>
              <a:rPr lang="ru-RU" sz="28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статистику объектов нечисловой природы</a:t>
            </a:r>
            <a:r>
              <a:rPr lang="ru-RU" sz="28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3400425" y="3973513"/>
            <a:ext cx="8455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>
                <a:latin typeface="Times New Roman" pitchFamily="18" charset="0"/>
                <a:ea typeface="Calibri" pitchFamily="34" charset="0"/>
                <a:cs typeface="Calibri" pitchFamily="34" charset="0"/>
              </a:rPr>
              <a:t>Большую роль </a:t>
            </a:r>
            <a:r>
              <a:rPr lang="ru-RU">
                <a:latin typeface="Times New Roman" pitchFamily="18" charset="0"/>
                <a:ea typeface="Calibri" pitchFamily="34" charset="0"/>
                <a:cs typeface="Calibri" pitchFamily="34" charset="0"/>
              </a:rPr>
              <a:t>в </a:t>
            </a:r>
            <a:r>
              <a:rPr lang="ru-RU" b="1">
                <a:latin typeface="Times New Roman" pitchFamily="18" charset="0"/>
                <a:ea typeface="Calibri" pitchFamily="34" charset="0"/>
                <a:cs typeface="Calibri" pitchFamily="34" charset="0"/>
              </a:rPr>
              <a:t>математической статистике</a:t>
            </a:r>
            <a:r>
              <a:rPr lang="ru-RU">
                <a:latin typeface="Times New Roman" pitchFamily="18" charset="0"/>
                <a:ea typeface="Calibri" pitchFamily="34" charset="0"/>
                <a:cs typeface="Calibri" pitchFamily="34" charset="0"/>
              </a:rPr>
              <a:t>, в настоящее время, </a:t>
            </a:r>
            <a:r>
              <a:rPr lang="ru-RU" b="1">
                <a:latin typeface="Times New Roman" pitchFamily="18" charset="0"/>
                <a:ea typeface="Calibri" pitchFamily="34" charset="0"/>
                <a:cs typeface="Calibri" pitchFamily="34" charset="0"/>
              </a:rPr>
              <a:t>отводиться компьютерам</a:t>
            </a:r>
            <a:r>
              <a:rPr lang="ru-RU">
                <a:latin typeface="Times New Roman" pitchFamily="18" charset="0"/>
                <a:ea typeface="Calibri" pitchFamily="34" charset="0"/>
                <a:cs typeface="Calibri" pitchFamily="34" charset="0"/>
              </a:rPr>
              <a:t>. Они используются как для расчётов, так и для имитационного моделирования (в частности, в методах размножения выборок и при изучении пригодности асимптотических результатов).</a:t>
            </a:r>
            <a:endParaRPr lang="ru-RU"/>
          </a:p>
        </p:txBody>
      </p:sp>
      <p:pic>
        <p:nvPicPr>
          <p:cNvPr id="26628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15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92750" y="738188"/>
            <a:ext cx="5640388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Слово «статистика» происходит от латинского </a:t>
            </a:r>
            <a:r>
              <a:rPr lang="ru-RU" sz="2000" b="1" i="1" u="sng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status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— состояние дел. В науку термин «статистика» ввел немецкий ученый </a:t>
            </a:r>
            <a:r>
              <a:rPr lang="ru-RU" sz="2000" b="1" i="1" dirty="0">
                <a:latin typeface="+mn-lt"/>
              </a:rPr>
              <a:t>Готфрид Ахенвалль  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(философ, историк, экономист, юрист, педагог, один из основоположников статистики) в 1746 году, предложив заменить название курса </a:t>
            </a:r>
            <a:r>
              <a:rPr lang="ru-RU" sz="2000" b="1" i="1" dirty="0">
                <a:latin typeface="+mn-lt"/>
              </a:rPr>
              <a:t>«Государствоведение»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, преподававшегося в университетах Германии, на </a:t>
            </a:r>
            <a:r>
              <a:rPr lang="ru-RU" sz="2000" b="1" i="1" dirty="0">
                <a:solidFill>
                  <a:srgbClr val="FF0000"/>
                </a:solidFill>
                <a:latin typeface="+mn-lt"/>
              </a:rPr>
              <a:t>«Статистику»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, положив тем самым, начало развитию статистики как науки. Несмотря на это, статистический учёт вёлся намного раньше: проводились переписи населения в Древнем Китае, осуществлялось сравнение военного потенциала государств, вёлся учёт имущества граждан в Древнем Риме и т. п.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3750" y="5229225"/>
            <a:ext cx="2952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Ахенвалль Готфрид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(1719—1772)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13" y="554038"/>
            <a:ext cx="3095625" cy="443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5492750" y="0"/>
            <a:ext cx="5175250" cy="554038"/>
          </a:xfrm>
          <a:prstGeom prst="round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Ахенвалль Готфрид</a:t>
            </a:r>
          </a:p>
        </p:txBody>
      </p:sp>
      <p:sp>
        <p:nvSpPr>
          <p:cNvPr id="1639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CC9EC2-E494-4269-8521-607E21BFE512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8700" y="5437188"/>
            <a:ext cx="22733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833438" y="657225"/>
            <a:ext cx="107172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Статистика</a:t>
            </a:r>
            <a:r>
              <a:rPr lang="ru-RU" sz="24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(от лат. Status – состояние) – наука, изучающая, обрабатывающая и анализирующая количественные данные о самых разнообразных массовых явлениях в жизни.</a:t>
            </a:r>
            <a:endParaRPr lang="ru-RU" sz="2400">
              <a:solidFill>
                <a:srgbClr val="00B050"/>
              </a:solidFill>
            </a:endParaRP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1250950" y="4602163"/>
            <a:ext cx="98186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Существует довольно большое количество определений статистики.  Это обусловлено как ее ролью в жизни общества, так и многообразием ее применения в жизни общества и в науке.</a:t>
            </a:r>
            <a:endParaRPr 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3914775" y="2159000"/>
            <a:ext cx="736282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всякая наука 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статистика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имеет свой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Статистика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изучает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количественную сторону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массовых общественных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явлений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неразрывной связи с их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качественной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стороной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их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содержанием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также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количественное выражение закономерностей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общественного развития в конкретных условиях места и времени.</a:t>
            </a:r>
            <a:endParaRPr 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2313" y="630238"/>
            <a:ext cx="10683875" cy="5529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наука, которая изучает массовые социально-экономические явления в конкретных условиях места и времени, при этом на основе количественной оценки проводится качественный анализ явления.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наука, собирающая, обрабатывающая и анализирующая количественные показатели развития жизни общества во всем ее многообразии (экономика, культура, мораль, политика) в неразрывной связи с их качественным содержанием.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количественный учет в какой-либо области народного хозяйства, общественной жизни, осуществляемый методом этой науки (статистики); данные этого учета.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наука, разрабатывающая методы сбора и анализа массовых количественных данных.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деятельность по сбору, обработке, анализу и обнародованию количественных характеристик жизни общества.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свод итоговых показателей, характеризующих какую-либо область общественной жизни.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данные, характеризующие различные стороны жизни: политику, культуру, производство, население.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наука, изучающая совокупность методов сбора, систематизации и обработки данных о самых разнообразных массовых явлениях, их анализе и оценке.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самостоятельная общественная наука, изучающая количественную сторону общественных явлений и процессов.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754063" y="654050"/>
            <a:ext cx="10058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 статистики</a:t>
            </a:r>
            <a:r>
              <a:rPr lang="ru-RU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</a:t>
            </a:r>
            <a:r>
              <a:rPr lang="ru-RU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 исследования</a:t>
            </a:r>
            <a:r>
              <a:rPr lang="ru-RU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общественных явлений и процессов.</a:t>
            </a:r>
            <a:endParaRPr lang="ru-RU" sz="1600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Статистика имеет специфические методы исследования, которые распределяются по трем стадиям:</a:t>
            </a:r>
            <a:endParaRPr 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59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DEFE8"/>
              </a:clrFrom>
              <a:clrTo>
                <a:srgbClr val="EDEF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1488" y="1665288"/>
            <a:ext cx="9255125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0100" y="1397000"/>
            <a:ext cx="8566150" cy="41275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статистики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всестороннее исследование экономических и социальных явлений, происходящих в обществе;</a:t>
            </a:r>
            <a:endParaRPr lang="ru-RU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системы статистических показателей, объективно отражающих социальные и экономические процессы;</a:t>
            </a:r>
            <a:endParaRPr lang="ru-RU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методов статистического исследования, соответствующих международным стандартам;</a:t>
            </a:r>
            <a:endParaRPr lang="ru-RU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технологии сбора, хранения, обработки передачи статистической информации.</a:t>
            </a:r>
            <a:endParaRPr lang="ru-RU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690563" y="636588"/>
            <a:ext cx="1052353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методов регистрации, описания и анализа статистических экспериментальных данных</a:t>
            </a:r>
            <a:r>
              <a:rPr lang="ru-RU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получаемых в результате наблюдения массовых случайных явлений, </a:t>
            </a:r>
            <a:r>
              <a:rPr lang="ru-RU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составляет предмет специальной науки – математической статистики</a:t>
            </a:r>
            <a:r>
              <a:rPr lang="ru-RU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3128963" y="1824038"/>
            <a:ext cx="8453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Теория вероятностей </a:t>
            </a:r>
            <a:r>
              <a:rPr lang="ru-RU" b="1">
                <a:latin typeface="Times New Roman" pitchFamily="18" charset="0"/>
                <a:ea typeface="Calibri" pitchFamily="34" charset="0"/>
                <a:cs typeface="Calibri" pitchFamily="34" charset="0"/>
              </a:rPr>
              <a:t>изучает математические модели</a:t>
            </a:r>
            <a:r>
              <a:rPr lang="ru-RU">
                <a:latin typeface="Times New Roman" pitchFamily="18" charset="0"/>
                <a:ea typeface="Calibri" pitchFamily="34" charset="0"/>
                <a:cs typeface="Calibri" pitchFamily="34" charset="0"/>
              </a:rPr>
              <a:t> случайных явлений, при этом сама математическая модель считается заданной. В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математической статистике</a:t>
            </a:r>
            <a:r>
              <a:rPr lang="ru-RU">
                <a:latin typeface="Times New Roman" pitchFamily="18" charset="0"/>
                <a:ea typeface="Calibri" pitchFamily="34" charset="0"/>
                <a:cs typeface="Calibri" pitchFamily="34" charset="0"/>
              </a:rPr>
              <a:t>, наоборот, </a:t>
            </a:r>
            <a:r>
              <a:rPr lang="ru-RU" b="1">
                <a:latin typeface="Times New Roman" pitchFamily="18" charset="0"/>
                <a:ea typeface="Calibri" pitchFamily="34" charset="0"/>
                <a:cs typeface="Calibri" pitchFamily="34" charset="0"/>
              </a:rPr>
              <a:t>исследование связано с конкретными данными и идет от практики к гипотезе и ее проверке</a:t>
            </a:r>
            <a:endParaRPr lang="ru-RU"/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1860550" y="4162425"/>
            <a:ext cx="972185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теории вероятностей</a:t>
            </a:r>
            <a:r>
              <a:rPr lang="ru-RU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вероятностное пространство задано и </a:t>
            </a:r>
            <a:r>
              <a:rPr lang="ru-RU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требуется предсказать возможное поведение случайной величины</a:t>
            </a:r>
            <a:r>
              <a:rPr lang="ru-RU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</a:t>
            </a:r>
            <a:r>
              <a:rPr lang="ru-RU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математической статистике</a:t>
            </a:r>
            <a:r>
              <a:rPr lang="ru-RU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наоборот, </a:t>
            </a:r>
            <a:r>
              <a:rPr lang="ru-RU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известны лишь результаты</a:t>
            </a:r>
            <a:r>
              <a:rPr lang="ru-RU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(значения случайной величины), </a:t>
            </a:r>
            <a:r>
              <a:rPr lang="ru-RU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которым восстанавливается вероятностное пространство</a:t>
            </a:r>
            <a:r>
              <a:rPr lang="ru-RU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экспериментальным данным строится вероятностная модель явления, соответствующая этим данным, т.е. интерпретация данных.</a:t>
            </a:r>
            <a:endParaRPr 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1604963" y="3163888"/>
            <a:ext cx="960913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Единственный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 математической статистики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данные эксперимента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3494088" y="549275"/>
            <a:ext cx="4625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b="1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ru-RU" b="1">
                <a:latin typeface="Times New Roman" pitchFamily="18" charset="0"/>
                <a:ea typeface="Calibri" pitchFamily="34" charset="0"/>
                <a:cs typeface="Calibri" pitchFamily="34" charset="0"/>
              </a:rPr>
              <a:t>Определение математической статистики</a:t>
            </a:r>
            <a:r>
              <a:rPr lang="ru-RU">
                <a:latin typeface="Times New Roman" pitchFamily="18" charset="0"/>
                <a:ea typeface="Calibri" pitchFamily="34" charset="0"/>
                <a:cs typeface="Calibri" pitchFamily="34" charset="0"/>
              </a:rPr>
              <a:t>:</a:t>
            </a:r>
            <a:endParaRPr lang="ru-RU"/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411288" y="1498600"/>
            <a:ext cx="9929812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sz="24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Математическая статистика</a:t>
            </a:r>
            <a:r>
              <a:rPr lang="ru-RU" sz="24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это современная отрасль математической науки, которая занимается статистическим описанием результатов экспериментов и наблюдений, а также построением математических моделей, содержащих понятие вероятности. Теоретической базой математической статистики служит теория вероятностей</a:t>
            </a:r>
            <a:endParaRPr lang="ru-RU" sz="2400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1539875" y="4846638"/>
            <a:ext cx="9674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структуре математической статистики традиционно выделяют два основных раздела: </a:t>
            </a: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описательная статистика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статистические выводы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258888" y="1460500"/>
            <a:ext cx="1010761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sz="20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Первая </a:t>
            </a:r>
            <a:r>
              <a:rPr lang="ru-RU" sz="20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</a:t>
            </a:r>
            <a:r>
              <a:rPr lang="ru-RU" sz="20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математической статистики</a:t>
            </a:r>
            <a:r>
              <a:rPr lang="ru-RU" sz="20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0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указать способы сбора и группировки</a:t>
            </a:r>
            <a:r>
              <a:rPr lang="ru-RU" sz="20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статистических данных, полученных в результате </a:t>
            </a:r>
            <a:r>
              <a:rPr lang="ru-RU" sz="20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экспериментов. </a:t>
            </a:r>
            <a:endParaRPr lang="ru-RU" sz="2000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sz="20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Вторая</a:t>
            </a:r>
            <a:r>
              <a:rPr lang="ru-RU" sz="20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задача </a:t>
            </a:r>
            <a:r>
              <a:rPr lang="ru-RU" sz="20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математической статистики</a:t>
            </a:r>
            <a:r>
              <a:rPr lang="ru-RU" sz="20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0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разработать методы анализа статистических данных</a:t>
            </a:r>
            <a:r>
              <a:rPr lang="ru-RU" sz="20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6150" y="3654425"/>
            <a:ext cx="10733088" cy="16764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 второй задаче относятся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неизвестных параметров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(вероятности события, функции распределения и её параметров и т.д.) с построением доверительных интервалов (методы оценивания);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статистических гипотез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 виде неизвестного распределения и параметров распределения (методы проверки гипотез).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2141538" y="731838"/>
            <a:ext cx="7577137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sz="24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Задачами математической статистики являются:</a:t>
            </a:r>
          </a:p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endParaRPr 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193</TotalTime>
  <Words>996</Words>
  <Application>Microsoft Office PowerPoint</Application>
  <PresentationFormat>Произвольный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Garamond</vt:lpstr>
      <vt:lpstr>Arial</vt:lpstr>
      <vt:lpstr>Calibri</vt:lpstr>
      <vt:lpstr>Times New Roman</vt:lpstr>
      <vt:lpstr>Symbol</vt:lpstr>
      <vt:lpstr>Натуральные материалы</vt:lpstr>
      <vt:lpstr>Предмет и задачи математической статистики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НСХТ</cp:lastModifiedBy>
  <cp:revision>14</cp:revision>
  <dcterms:created xsi:type="dcterms:W3CDTF">2015-11-10T21:05:16Z</dcterms:created>
  <dcterms:modified xsi:type="dcterms:W3CDTF">2020-05-06T04:52:39Z</dcterms:modified>
</cp:coreProperties>
</file>